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9"/>
  </p:notesMasterIdLst>
  <p:sldIdLst>
    <p:sldId id="256" r:id="rId3"/>
    <p:sldId id="279" r:id="rId4"/>
    <p:sldId id="280" r:id="rId5"/>
    <p:sldId id="281" r:id="rId6"/>
    <p:sldId id="282" r:id="rId7"/>
    <p:sldId id="283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61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CA37E90-6E5D-49B0-92AF-F7F1697912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1110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52400"/>
            <a:ext cx="215265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152400"/>
            <a:ext cx="6305550" cy="5973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211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4" descr="NWP collage"/>
          <p:cNvPicPr>
            <a:picLocks noChangeAspect="1" noChangeArrowheads="1"/>
          </p:cNvPicPr>
          <p:nvPr userDrawn="1"/>
        </p:nvPicPr>
        <p:blipFill>
          <a:blip r:embed="rId13" cstate="print"/>
          <a:srcRect l="9549" r="11459" b="27536"/>
          <a:stretch>
            <a:fillRect/>
          </a:stretch>
        </p:blipFill>
        <p:spPr bwMode="auto">
          <a:xfrm>
            <a:off x="4038600" y="2273300"/>
            <a:ext cx="5105400" cy="458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7" name="Group 28"/>
          <p:cNvGrpSpPr>
            <a:grpSpLocks/>
          </p:cNvGrpSpPr>
          <p:nvPr/>
        </p:nvGrpSpPr>
        <p:grpSpPr bwMode="auto">
          <a:xfrm>
            <a:off x="0" y="0"/>
            <a:ext cx="9144000" cy="6861175"/>
            <a:chOff x="0" y="0"/>
            <a:chExt cx="5760" cy="4322"/>
          </a:xfrm>
        </p:grpSpPr>
        <p:grpSp>
          <p:nvGrpSpPr>
            <p:cNvPr id="1030" name="Group 27"/>
            <p:cNvGrpSpPr>
              <a:grpSpLocks/>
            </p:cNvGrpSpPr>
            <p:nvPr userDrawn="1"/>
          </p:nvGrpSpPr>
          <p:grpSpPr bwMode="auto">
            <a:xfrm>
              <a:off x="0" y="0"/>
              <a:ext cx="5760" cy="4322"/>
              <a:chOff x="0" y="0"/>
              <a:chExt cx="5760" cy="4322"/>
            </a:xfrm>
          </p:grpSpPr>
          <p:pic>
            <p:nvPicPr>
              <p:cNvPr id="1032" name="Picture 23" descr="ppt_camo_bkgrnd-03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0" y="0"/>
                <a:ext cx="5760" cy="43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" name="Picture 21" descr="white_curv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2502" y="990"/>
                <a:ext cx="3258" cy="3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031" name="Picture 8" descr="USACE_logo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049" y="3201"/>
              <a:ext cx="864" cy="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152400"/>
            <a:ext cx="6324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PRESENTATION TITLE</a:t>
            </a: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1584325" y="6096000"/>
            <a:ext cx="35972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/>
              <a:t>US Army Corps of Engineers</a:t>
            </a:r>
          </a:p>
          <a:p>
            <a:pPr>
              <a:defRPr/>
            </a:pPr>
            <a:r>
              <a:rPr lang="en-US" b="1" dirty="0"/>
              <a:t>BUILDING STRONG</a:t>
            </a:r>
            <a:r>
              <a:rPr lang="en-US" sz="1400" b="1" baseline="-25000" dirty="0"/>
              <a:t>®</a:t>
            </a:r>
          </a:p>
        </p:txBody>
      </p:sp>
      <p:pic>
        <p:nvPicPr>
          <p:cNvPr id="10" name="Picture 2" descr="X:\IM\VI\Logos\Branding\USARMY_3D_RGB_MD_PS.png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59228" y="5091793"/>
            <a:ext cx="11430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2052" name="Picture 8" descr="USACE_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04175" y="5715000"/>
            <a:ext cx="758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6248400" y="6569073"/>
            <a:ext cx="26066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en-US" sz="1400" b="1" dirty="0"/>
              <a:t>BUILDING STRONG</a:t>
            </a:r>
            <a:r>
              <a:rPr lang="en-US" sz="1400" b="1" baseline="-25000" dirty="0"/>
              <a:t>®</a:t>
            </a:r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 flipH="1">
            <a:off x="1219200" y="6324600"/>
            <a:ext cx="746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 userDrawn="1"/>
        </p:nvSpPr>
        <p:spPr bwMode="auto">
          <a:xfrm>
            <a:off x="6907449" y="6357258"/>
            <a:ext cx="207327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sz="1400" b="1" dirty="0"/>
              <a:t>PORTLAND DISTRICT</a:t>
            </a:r>
            <a:endParaRPr lang="en-US" sz="1400" b="1" baseline="-25000" dirty="0"/>
          </a:p>
        </p:txBody>
      </p:sp>
      <p:sp>
        <p:nvSpPr>
          <p:cNvPr id="3087" name="Text Box 15"/>
          <p:cNvSpPr txBox="1">
            <a:spLocks noChangeArrowheads="1"/>
          </p:cNvSpPr>
          <p:nvPr userDrawn="1"/>
        </p:nvSpPr>
        <p:spPr bwMode="auto">
          <a:xfrm>
            <a:off x="3810000" y="6364288"/>
            <a:ext cx="1295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fld id="{142FBF45-1792-4B7F-B64B-90D2B5E805F2}" type="slidenum">
              <a:rPr lang="en-US" sz="1200"/>
              <a:pPr algn="ctr">
                <a:spcBef>
                  <a:spcPct val="50000"/>
                </a:spcBef>
                <a:defRPr/>
              </a:pPr>
              <a:t>‹#›</a:t>
            </a:fld>
            <a:endParaRPr lang="en-US" sz="1200"/>
          </a:p>
        </p:txBody>
      </p:sp>
      <p:pic>
        <p:nvPicPr>
          <p:cNvPr id="9" name="Picture 2" descr="X:\IM\VI\Logos\Branding\USARMY_3D_RGB_MD_PS.pn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7200" y="5715000"/>
            <a:ext cx="6858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Font typeface="Arial" charset="0"/>
        <a:buChar char="►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 3" pitchFamily="18" charset="2"/>
        <a:buChar char="w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152400"/>
            <a:ext cx="88392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The </a:t>
            </a:r>
            <a:r>
              <a:rPr lang="en-US" dirty="0" err="1" smtClean="0"/>
              <a:t>Dalles</a:t>
            </a:r>
            <a:r>
              <a:rPr lang="en-US" dirty="0" smtClean="0"/>
              <a:t> Dam Oil Spill Plan</a:t>
            </a: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76200" y="1828800"/>
            <a:ext cx="3505200" cy="164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chemeClr val="tx2"/>
                </a:solidFill>
              </a:rPr>
              <a:t/>
            </a:r>
            <a:br>
              <a:rPr lang="en-US" sz="1600" dirty="0">
                <a:solidFill>
                  <a:schemeClr val="tx2"/>
                </a:solidFill>
              </a:rPr>
            </a:br>
            <a:endParaRPr lang="en-US" sz="1600" dirty="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endParaRPr lang="en-US" sz="1600" dirty="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endParaRPr lang="en-US" sz="1600" dirty="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endParaRPr lang="en-US" sz="14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6200" y="1828800"/>
            <a:ext cx="3505200" cy="13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/>
              <a:t>Bob Cordie</a:t>
            </a:r>
            <a:endParaRPr lang="en-US" sz="1600" b="1" dirty="0"/>
          </a:p>
          <a:p>
            <a:pPr>
              <a:spcBef>
                <a:spcPct val="50000"/>
              </a:spcBef>
            </a:pPr>
            <a:r>
              <a:rPr lang="en-US" sz="1400" dirty="0" smtClean="0"/>
              <a:t>Biologist</a:t>
            </a:r>
            <a:endParaRPr lang="en-US" sz="1400" dirty="0"/>
          </a:p>
          <a:p>
            <a:pPr>
              <a:spcBef>
                <a:spcPct val="50000"/>
              </a:spcBef>
            </a:pPr>
            <a:r>
              <a:rPr lang="en-US" sz="1400" dirty="0" smtClean="0"/>
              <a:t>The </a:t>
            </a:r>
            <a:r>
              <a:rPr lang="en-US" sz="1400" dirty="0" err="1" smtClean="0"/>
              <a:t>Dalles</a:t>
            </a:r>
            <a:r>
              <a:rPr lang="en-US" sz="1400" dirty="0" smtClean="0"/>
              <a:t> Dam</a:t>
            </a:r>
            <a:endParaRPr lang="en-US" sz="1400" dirty="0"/>
          </a:p>
          <a:p>
            <a:pPr>
              <a:spcBef>
                <a:spcPct val="50000"/>
              </a:spcBef>
            </a:pPr>
            <a:r>
              <a:rPr lang="en-US" sz="1400" dirty="0" smtClean="0"/>
              <a:t>May 2016 FPOM meeting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Spill Prevention, Control and Countermeasure Plan (SPCC)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26469"/>
            <a:ext cx="5935436" cy="326350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Purpose: “To </a:t>
            </a:r>
            <a:r>
              <a:rPr lang="en-US" dirty="0"/>
              <a:t>describe measures implemented by the </a:t>
            </a:r>
            <a:r>
              <a:rPr lang="en-US" dirty="0" err="1"/>
              <a:t>The</a:t>
            </a:r>
            <a:r>
              <a:rPr lang="en-US" dirty="0"/>
              <a:t> Dalles Dam to prevent oil discharges from occurring, and in the event of a discharge, prepare the facility to respond in a safe, effective, and timely </a:t>
            </a:r>
            <a:r>
              <a:rPr lang="en-US" dirty="0" smtClean="0"/>
              <a:t>manner.”</a:t>
            </a:r>
          </a:p>
          <a:p>
            <a:r>
              <a:rPr lang="en-US" dirty="0" smtClean="0"/>
              <a:t>Includes: Oil storage, discharge potential, prevention measures, countermeasure response, equipment location, waste disposal, volumes, transfer requirements, training...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257" y="1771650"/>
            <a:ext cx="2155371" cy="371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015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Oil </a:t>
            </a:r>
            <a:r>
              <a:rPr lang="en-US" b="1" dirty="0"/>
              <a:t>A</a:t>
            </a:r>
            <a:r>
              <a:rPr lang="en-US" b="1" dirty="0" smtClean="0"/>
              <a:t>ccountability Program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Includes:</a:t>
            </a:r>
          </a:p>
          <a:p>
            <a:r>
              <a:rPr lang="en-US" dirty="0" smtClean="0"/>
              <a:t>Standing procedures</a:t>
            </a:r>
          </a:p>
          <a:p>
            <a:r>
              <a:rPr lang="en-US" dirty="0" smtClean="0"/>
              <a:t>Oil/grease tracking and inventory</a:t>
            </a:r>
          </a:p>
          <a:p>
            <a:r>
              <a:rPr lang="en-US" dirty="0" smtClean="0"/>
              <a:t>Valve locations</a:t>
            </a:r>
          </a:p>
          <a:p>
            <a:r>
              <a:rPr lang="en-US" dirty="0" smtClean="0"/>
              <a:t>Oil applications</a:t>
            </a:r>
          </a:p>
          <a:p>
            <a:r>
              <a:rPr lang="en-US" dirty="0" smtClean="0"/>
              <a:t>Training</a:t>
            </a:r>
          </a:p>
          <a:p>
            <a:r>
              <a:rPr lang="en-US" dirty="0" smtClean="0"/>
              <a:t>Oil transfer</a:t>
            </a:r>
          </a:p>
          <a:p>
            <a:r>
              <a:rPr lang="en-US" dirty="0" smtClean="0"/>
              <a:t>Equipment </a:t>
            </a:r>
            <a:r>
              <a:rPr lang="en-US" dirty="0"/>
              <a:t>i</a:t>
            </a:r>
            <a:r>
              <a:rPr lang="en-US" dirty="0" smtClean="0"/>
              <a:t>nspection program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Fisheries  involvement on monthly inspections of spillway, sluiceway and </a:t>
            </a:r>
            <a:r>
              <a:rPr lang="en-US" dirty="0" err="1" smtClean="0"/>
              <a:t>fishway</a:t>
            </a:r>
            <a:r>
              <a:rPr lang="en-US" dirty="0" smtClean="0"/>
              <a:t> equipment for any leakage.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057" y="1219200"/>
            <a:ext cx="2427515" cy="338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998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Spill Response Team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Members from several on site COE sections to respond to oil spill in river.</a:t>
            </a:r>
          </a:p>
          <a:p>
            <a:r>
              <a:rPr lang="en-US" dirty="0" smtClean="0"/>
              <a:t>Planning and drills for deploying containment and deflection booms in river.</a:t>
            </a:r>
          </a:p>
          <a:p>
            <a:r>
              <a:rPr lang="en-US" dirty="0" smtClean="0"/>
              <a:t>Countermeasures for both internal and external spills.</a:t>
            </a:r>
          </a:p>
          <a:p>
            <a:r>
              <a:rPr lang="en-US" dirty="0" smtClean="0"/>
              <a:t>Apply WA Department of Ecology Geographic Response Plan (GRP) and work in conjunction with state and federal agencies.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327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Fishladder</a:t>
            </a:r>
            <a:r>
              <a:rPr lang="en-US" b="1" dirty="0" smtClean="0"/>
              <a:t> Exit Permanent Boom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38400"/>
          </a:xfrm>
        </p:spPr>
        <p:txBody>
          <a:bodyPr/>
          <a:lstStyle/>
          <a:p>
            <a:r>
              <a:rPr lang="en-US" dirty="0" smtClean="0"/>
              <a:t>24/7 protection from upriver oil spill</a:t>
            </a:r>
          </a:p>
          <a:p>
            <a:r>
              <a:rPr lang="en-US" dirty="0" smtClean="0"/>
              <a:t>Purchased east </a:t>
            </a:r>
            <a:r>
              <a:rPr lang="en-US" dirty="0" err="1" smtClean="0"/>
              <a:t>fishway</a:t>
            </a:r>
            <a:r>
              <a:rPr lang="en-US" dirty="0" smtClean="0"/>
              <a:t> exit boom. Awaiting funding and opportunity after EFL AWS</a:t>
            </a:r>
          </a:p>
          <a:p>
            <a:r>
              <a:rPr lang="en-US" dirty="0" smtClean="0"/>
              <a:t>Boom plan previously coordinated with FPOM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038600"/>
            <a:ext cx="5867399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00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Oil Spill Potential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37153"/>
            <a:ext cx="8686800" cy="514751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934200" y="1981200"/>
            <a:ext cx="13716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2"/>
                </a:solidFill>
              </a:rPr>
              <a:t>East </a:t>
            </a:r>
            <a:r>
              <a:rPr lang="en-US" sz="900" dirty="0" err="1" smtClean="0">
                <a:solidFill>
                  <a:schemeClr val="tx2"/>
                </a:solidFill>
              </a:rPr>
              <a:t>Fishway</a:t>
            </a:r>
            <a:r>
              <a:rPr lang="en-US" sz="900" dirty="0" smtClean="0">
                <a:solidFill>
                  <a:schemeClr val="tx2"/>
                </a:solidFill>
              </a:rPr>
              <a:t> - Deploy absorbent boom inside permanent boom, close 159 weir, monitor, partial close bulkhead if needed, full close bulkhead if needed</a:t>
            </a:r>
            <a:endParaRPr lang="en-US" sz="900" dirty="0">
              <a:solidFill>
                <a:schemeClr val="tx2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553200" y="2057400"/>
            <a:ext cx="381000" cy="76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3962400" y="1600200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2"/>
                </a:solidFill>
              </a:rPr>
              <a:t>Sluiceway closure if needed. Powerhouse unit priority adjust as directed from unified command</a:t>
            </a:r>
            <a:endParaRPr lang="en-US" sz="900" dirty="0">
              <a:solidFill>
                <a:schemeClr val="tx2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55434" y="4520386"/>
            <a:ext cx="9144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2"/>
                </a:solidFill>
              </a:rPr>
              <a:t>Spillway –Monitor entrainment, reduce or close spill as directed by unified command</a:t>
            </a:r>
            <a:endParaRPr lang="en-US" sz="900" dirty="0">
              <a:solidFill>
                <a:schemeClr val="tx2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38200" y="2133600"/>
            <a:ext cx="1066800" cy="15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2"/>
                </a:solidFill>
              </a:rPr>
              <a:t>North </a:t>
            </a:r>
            <a:r>
              <a:rPr lang="en-US" sz="900" dirty="0" err="1" smtClean="0">
                <a:solidFill>
                  <a:schemeClr val="tx2"/>
                </a:solidFill>
              </a:rPr>
              <a:t>Fishway</a:t>
            </a:r>
            <a:r>
              <a:rPr lang="en-US" sz="900" dirty="0" smtClean="0">
                <a:solidFill>
                  <a:schemeClr val="tx2"/>
                </a:solidFill>
              </a:rPr>
              <a:t>-Deploy boom PUD intake, monitor, partial close bulkhead, full close bulkhead if needed</a:t>
            </a:r>
            <a:r>
              <a:rPr lang="en-US" sz="900" dirty="0" smtClean="0"/>
              <a:t>.</a:t>
            </a:r>
            <a:endParaRPr lang="en-US" sz="9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334000" y="2286000"/>
            <a:ext cx="228600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2743200" y="4191000"/>
            <a:ext cx="38100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905000" y="2895600"/>
            <a:ext cx="457200" cy="533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324600" y="21336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324600" y="2057400"/>
            <a:ext cx="152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477000" y="2057400"/>
            <a:ext cx="7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5703029"/>
      </p:ext>
    </p:extLst>
  </p:cSld>
  <p:clrMapOvr>
    <a:masterClrMapping/>
  </p:clrMapOvr>
</p:sld>
</file>

<file path=ppt/theme/theme1.xml><?xml version="1.0" encoding="utf-8"?>
<a:theme xmlns:a="http://schemas.openxmlformats.org/drawingml/2006/main" name="PPT_Master_Slide_Template">
  <a:themeElements>
    <a:clrScheme name="PPT_Master_Slide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PT_Master_Slide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T_Master_Slide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Slide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Slide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Slide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Slide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Slide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Slide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Slide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Slide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Slide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Slide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Slide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lide Master">
  <a:themeElements>
    <a:clrScheme name="Slid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d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PPT_Master_Slide_Template</Template>
  <TotalTime>74</TotalTime>
  <Words>299</Words>
  <Application>Microsoft Office PowerPoint</Application>
  <PresentationFormat>On-screen Show (4:3)</PresentationFormat>
  <Paragraphs>38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Wingdings</vt:lpstr>
      <vt:lpstr>Wingdings 3</vt:lpstr>
      <vt:lpstr>PPT_Master_Slide_Template</vt:lpstr>
      <vt:lpstr>Slide Master</vt:lpstr>
      <vt:lpstr>The Dalles Dam Oil Spill Plan</vt:lpstr>
      <vt:lpstr>Spill Prevention, Control and Countermeasure Plan (SPCC)</vt:lpstr>
      <vt:lpstr>Oil Accountability Program</vt:lpstr>
      <vt:lpstr>Spill Response Team</vt:lpstr>
      <vt:lpstr>Fishladder Exit Permanent Boom</vt:lpstr>
      <vt:lpstr>External Oil Spill Potential Response</vt:lpstr>
    </vt:vector>
  </TitlesOfParts>
  <Company>US Army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Matt Rabe</dc:creator>
  <cp:lastModifiedBy>Tammy Mackey</cp:lastModifiedBy>
  <cp:revision>25</cp:revision>
  <dcterms:created xsi:type="dcterms:W3CDTF">2009-08-07T22:07:09Z</dcterms:created>
  <dcterms:modified xsi:type="dcterms:W3CDTF">2016-08-08T22:27:10Z</dcterms:modified>
</cp:coreProperties>
</file>